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64" r:id="rId3"/>
    <p:sldId id="266" r:id="rId4"/>
    <p:sldId id="267" r:id="rId5"/>
    <p:sldId id="268" r:id="rId6"/>
    <p:sldId id="270" r:id="rId7"/>
    <p:sldId id="258" r:id="rId8"/>
    <p:sldId id="265" r:id="rId9"/>
  </p:sldIdLst>
  <p:sldSz cx="9144000" cy="6858000" type="screen4x3"/>
  <p:notesSz cx="6858000" cy="9945688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98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92" autoAdjust="0"/>
    <p:restoredTop sz="94660"/>
  </p:normalViewPr>
  <p:slideViewPr>
    <p:cSldViewPr>
      <p:cViewPr varScale="1">
        <p:scale>
          <a:sx n="85" d="100"/>
          <a:sy n="85" d="100"/>
        </p:scale>
        <p:origin x="1608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5C982-E2D6-4B80-A99E-A5DF5C62F6F5}" type="datetimeFigureOut">
              <a:rPr lang="fr-FR" smtClean="0"/>
              <a:t>28/09/2023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E54E4-A8ED-4012-980C-61DA54B5090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27632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5C982-E2D6-4B80-A99E-A5DF5C62F6F5}" type="datetimeFigureOut">
              <a:rPr lang="fr-FR" smtClean="0"/>
              <a:t>28/09/2023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E54E4-A8ED-4012-980C-61DA54B5090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243590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5C982-E2D6-4B80-A99E-A5DF5C62F6F5}" type="datetimeFigureOut">
              <a:rPr lang="fr-FR" smtClean="0"/>
              <a:t>28/09/2023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E54E4-A8ED-4012-980C-61DA54B5090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36271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5C982-E2D6-4B80-A99E-A5DF5C62F6F5}" type="datetimeFigureOut">
              <a:rPr lang="fr-FR" smtClean="0"/>
              <a:t>28/09/2023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E54E4-A8ED-4012-980C-61DA54B5090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25184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5C982-E2D6-4B80-A99E-A5DF5C62F6F5}" type="datetimeFigureOut">
              <a:rPr lang="fr-FR" smtClean="0"/>
              <a:t>28/09/2023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E54E4-A8ED-4012-980C-61DA54B5090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94681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5C982-E2D6-4B80-A99E-A5DF5C62F6F5}" type="datetimeFigureOut">
              <a:rPr lang="fr-FR" smtClean="0"/>
              <a:t>28/09/2023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E54E4-A8ED-4012-980C-61DA54B5090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886210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5C982-E2D6-4B80-A99E-A5DF5C62F6F5}" type="datetimeFigureOut">
              <a:rPr lang="fr-FR" smtClean="0"/>
              <a:t>28/09/2023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E54E4-A8ED-4012-980C-61DA54B5090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017471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5C982-E2D6-4B80-A99E-A5DF5C62F6F5}" type="datetimeFigureOut">
              <a:rPr lang="fr-FR" smtClean="0"/>
              <a:t>28/09/2023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E54E4-A8ED-4012-980C-61DA54B5090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96132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5C982-E2D6-4B80-A99E-A5DF5C62F6F5}" type="datetimeFigureOut">
              <a:rPr lang="fr-FR" smtClean="0"/>
              <a:t>28/09/2023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E54E4-A8ED-4012-980C-61DA54B5090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7736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5C982-E2D6-4B80-A99E-A5DF5C62F6F5}" type="datetimeFigureOut">
              <a:rPr lang="fr-FR" smtClean="0"/>
              <a:t>28/09/2023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E54E4-A8ED-4012-980C-61DA54B5090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030470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5C982-E2D6-4B80-A99E-A5DF5C62F6F5}" type="datetimeFigureOut">
              <a:rPr lang="fr-FR" smtClean="0"/>
              <a:t>28/09/2023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E54E4-A8ED-4012-980C-61DA54B5090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371449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65C982-E2D6-4B80-A99E-A5DF5C62F6F5}" type="datetimeFigureOut">
              <a:rPr lang="fr-FR" smtClean="0"/>
              <a:t>28/09/2023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4E54E4-A8ED-4012-980C-61DA54B5090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01234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10.png"/><Relationship Id="rId3" Type="http://schemas.microsoft.com/office/2007/relationships/hdphoto" Target="../media/hdphoto1.wdp"/><Relationship Id="rId7" Type="http://schemas.openxmlformats.org/officeDocument/2006/relationships/image" Target="../media/image7.png"/><Relationship Id="rId12" Type="http://schemas.microsoft.com/office/2007/relationships/hdphoto" Target="../media/hdphoto5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image" Target="../media/image9.png"/><Relationship Id="rId5" Type="http://schemas.openxmlformats.org/officeDocument/2006/relationships/image" Target="../media/image6.png"/><Relationship Id="rId10" Type="http://schemas.microsoft.com/office/2007/relationships/hdphoto" Target="../media/hdphoto4.wdp"/><Relationship Id="rId4" Type="http://schemas.openxmlformats.org/officeDocument/2006/relationships/image" Target="../media/image5.png"/><Relationship Id="rId9" Type="http://schemas.openxmlformats.org/officeDocument/2006/relationships/image" Target="../media/image8.png"/><Relationship Id="rId14" Type="http://schemas.microsoft.com/office/2007/relationships/hdphoto" Target="../media/hdphoto6.wdp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13" Type="http://schemas.openxmlformats.org/officeDocument/2006/relationships/image" Target="../media/image16.png"/><Relationship Id="rId3" Type="http://schemas.microsoft.com/office/2007/relationships/hdphoto" Target="../media/hdphoto7.wdp"/><Relationship Id="rId7" Type="http://schemas.openxmlformats.org/officeDocument/2006/relationships/image" Target="../media/image13.png"/><Relationship Id="rId12" Type="http://schemas.microsoft.com/office/2007/relationships/hdphoto" Target="../media/hdphoto1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microsoft.com/office/2007/relationships/hdphoto" Target="../media/hdphoto8.wdp"/><Relationship Id="rId11" Type="http://schemas.openxmlformats.org/officeDocument/2006/relationships/image" Target="../media/image15.png"/><Relationship Id="rId5" Type="http://schemas.openxmlformats.org/officeDocument/2006/relationships/image" Target="../media/image12.png"/><Relationship Id="rId10" Type="http://schemas.microsoft.com/office/2007/relationships/hdphoto" Target="../media/hdphoto10.wdp"/><Relationship Id="rId4" Type="http://schemas.openxmlformats.org/officeDocument/2006/relationships/image" Target="../media/image5.png"/><Relationship Id="rId9" Type="http://schemas.openxmlformats.org/officeDocument/2006/relationships/image" Target="../media/image14.png"/><Relationship Id="rId14" Type="http://schemas.microsoft.com/office/2007/relationships/hdphoto" Target="../media/hdphoto1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916632" y="250334"/>
            <a:ext cx="7543800" cy="914400"/>
          </a:xfrm>
        </p:spPr>
        <p:txBody>
          <a:bodyPr>
            <a:noAutofit/>
          </a:bodyPr>
          <a:lstStyle/>
          <a:p>
            <a:pPr algn="r"/>
            <a:r>
              <a:rPr lang="ar-DZ" sz="2800" dirty="0">
                <a:latin typeface="Al-Jazeera-Arabic-Bold" panose="01000500000000020006" pitchFamily="2" charset="-78"/>
                <a:cs typeface="Al-Jazeera-Arabic-Bold" panose="01000500000000020006" pitchFamily="2" charset="-78"/>
              </a:rPr>
              <a:t>لاحظ الصور التالية:</a:t>
            </a:r>
            <a:br>
              <a:rPr lang="ar-DZ" sz="2800" dirty="0">
                <a:solidFill>
                  <a:srgbClr val="FF0000"/>
                </a:solidFill>
                <a:latin typeface="Al-Jazeera-Arabic-Bold" panose="01000500000000020006" pitchFamily="2" charset="-78"/>
                <a:cs typeface="Al-Jazeera-Arabic-Bold" panose="01000500000000020006" pitchFamily="2" charset="-78"/>
              </a:rPr>
            </a:br>
            <a:endParaRPr lang="fr-FR" sz="2800" dirty="0">
              <a:solidFill>
                <a:srgbClr val="FF0000"/>
              </a:solidFill>
              <a:latin typeface="Al-Jazeera-Arabic-Bold" panose="01000500000000020006" pitchFamily="2" charset="-78"/>
              <a:cs typeface="Al-Jazeera-Arabic-Bold" panose="01000500000000020006" pitchFamily="2" charset="-78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289761"/>
            <a:ext cx="2566602" cy="2568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77" y="1293953"/>
            <a:ext cx="2802846" cy="2605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284469"/>
            <a:ext cx="2560727" cy="2589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ZoneTexte 3"/>
          <p:cNvSpPr txBox="1"/>
          <p:nvPr/>
        </p:nvSpPr>
        <p:spPr>
          <a:xfrm>
            <a:off x="6636746" y="4149080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DZ" sz="2800" b="1" dirty="0">
                <a:latin typeface="Al-Jazeera-Arabic-Bold" panose="01000500000000020006" pitchFamily="2" charset="-78"/>
                <a:cs typeface="Al-Jazeera-Arabic-Bold" panose="01000500000000020006" pitchFamily="2" charset="-78"/>
              </a:rPr>
              <a:t>الوثيقة 1</a:t>
            </a:r>
            <a:endParaRPr lang="fr-FR" b="1" dirty="0">
              <a:latin typeface="Al-Jazeera-Arabic-Bold" panose="01000500000000020006" pitchFamily="2" charset="-78"/>
              <a:cs typeface="Al-Jazeera-Arabic-Bold" panose="01000500000000020006" pitchFamily="2" charset="-78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4016159" y="4149080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DZ" sz="2800" b="1" dirty="0">
                <a:latin typeface="Al-Jazeera-Arabic-Bold" panose="01000500000000020006" pitchFamily="2" charset="-78"/>
                <a:cs typeface="Al-Jazeera-Arabic-Bold" panose="01000500000000020006" pitchFamily="2" charset="-78"/>
              </a:rPr>
              <a:t>الوثيقة 2</a:t>
            </a:r>
            <a:endParaRPr lang="fr-FR" b="1" dirty="0">
              <a:latin typeface="Al-Jazeera-Arabic-Bold" panose="01000500000000020006" pitchFamily="2" charset="-78"/>
              <a:cs typeface="Al-Jazeera-Arabic-Bold" panose="01000500000000020006" pitchFamily="2" charset="-78"/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1043608" y="4149080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DZ" sz="2800" b="1" dirty="0">
                <a:latin typeface="Al-Jazeera-Arabic-Bold" panose="01000500000000020006" pitchFamily="2" charset="-78"/>
                <a:cs typeface="Al-Jazeera-Arabic-Bold" panose="01000500000000020006" pitchFamily="2" charset="-78"/>
              </a:rPr>
              <a:t>الوثيقة 3</a:t>
            </a:r>
            <a:endParaRPr lang="fr-FR" b="1" dirty="0">
              <a:latin typeface="Al-Jazeera-Arabic-Bold" panose="01000500000000020006" pitchFamily="2" charset="-78"/>
              <a:cs typeface="Al-Jazeera-Arabic-Bold" panose="01000500000000020006" pitchFamily="2" charset="-78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302775" y="5528681"/>
            <a:ext cx="7990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DZ" sz="2800" dirty="0">
                <a:solidFill>
                  <a:srgbClr val="FF0000"/>
                </a:solidFill>
                <a:latin typeface="Al-Jazeera-Arabic-Bold" panose="01000500000000020006" pitchFamily="2" charset="-78"/>
                <a:cs typeface="Al-Jazeera-Arabic-Bold" panose="01000500000000020006" pitchFamily="2" charset="-78"/>
              </a:rPr>
              <a:t>المطلوب : </a:t>
            </a:r>
            <a:r>
              <a:rPr lang="ar-DZ" sz="2800" dirty="0">
                <a:latin typeface="Al-Jazeera-Arabic-Bold" panose="01000500000000020006" pitchFamily="2" charset="-78"/>
                <a:cs typeface="Al-Jazeera-Arabic-Bold" panose="01000500000000020006" pitchFamily="2" charset="-78"/>
              </a:rPr>
              <a:t>على ماذا تعبر هذه الصور وأين نجدها؟</a:t>
            </a:r>
            <a:endParaRPr lang="fr-FR" sz="2800" dirty="0">
              <a:latin typeface="Al-Jazeera-Arabic-Bold" panose="01000500000000020006" pitchFamily="2" charset="-78"/>
              <a:cs typeface="Al-Jazeera-Arabic-Bold" panose="01000500000000020006" pitchFamily="2" charset="-78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9B7789E-0F9B-97EB-EC3F-692F5B563EC0}"/>
              </a:ext>
            </a:extLst>
          </p:cNvPr>
          <p:cNvSpPr/>
          <p:nvPr/>
        </p:nvSpPr>
        <p:spPr>
          <a:xfrm>
            <a:off x="107504" y="44624"/>
            <a:ext cx="8928992" cy="6741368"/>
          </a:xfrm>
          <a:prstGeom prst="roundRect">
            <a:avLst>
              <a:gd name="adj" fmla="val 2936"/>
            </a:avLst>
          </a:prstGeom>
          <a:noFill/>
          <a:ln w="28575"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54870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0" grpId="0"/>
      <p:bldP spid="11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690972" y="620688"/>
            <a:ext cx="7762056" cy="4680520"/>
          </a:xfrm>
        </p:spPr>
        <p:txBody>
          <a:bodyPr>
            <a:noAutofit/>
          </a:bodyPr>
          <a:lstStyle/>
          <a:p>
            <a:pPr algn="just" rtl="1">
              <a:lnSpc>
                <a:spcPct val="150000"/>
              </a:lnSpc>
            </a:pPr>
            <a:r>
              <a:rPr lang="ar-DZ" sz="4800" dirty="0">
                <a:latin typeface="Al-Jazeera-Arabic-Bold" panose="01000500000000020006" pitchFamily="2" charset="-78"/>
                <a:cs typeface="Al-Jazeera-Arabic-Bold" panose="01000500000000020006" pitchFamily="2" charset="-78"/>
              </a:rPr>
              <a:t>  تعبر هذه الصور على وجود خطر الصعقة الكهربائية ، ونجدها في بعض الأجهزة الكهربائية وعلى أبواب غرف المحولات الكهربائية.</a:t>
            </a:r>
            <a:endParaRPr lang="fr-FR" sz="4800" dirty="0">
              <a:latin typeface="Al-Jazeera-Arabic-Bold" panose="01000500000000020006" pitchFamily="2" charset="-78"/>
              <a:cs typeface="Al-Jazeera-Arabic-Bold" panose="01000500000000020006" pitchFamily="2" charset="-78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F5BFFB0D-500F-3C3E-D527-25F519F1F92A}"/>
              </a:ext>
            </a:extLst>
          </p:cNvPr>
          <p:cNvSpPr/>
          <p:nvPr/>
        </p:nvSpPr>
        <p:spPr>
          <a:xfrm>
            <a:off x="107504" y="44624"/>
            <a:ext cx="8928992" cy="6741368"/>
          </a:xfrm>
          <a:prstGeom prst="roundRect">
            <a:avLst>
              <a:gd name="adj" fmla="val 2936"/>
            </a:avLst>
          </a:prstGeom>
          <a:noFill/>
          <a:ln w="28575"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43451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896351" y="440744"/>
            <a:ext cx="7543800" cy="914400"/>
          </a:xfrm>
        </p:spPr>
        <p:txBody>
          <a:bodyPr>
            <a:noAutofit/>
          </a:bodyPr>
          <a:lstStyle/>
          <a:p>
            <a:pPr algn="r"/>
            <a:r>
              <a:rPr lang="ar-DZ" sz="2800" dirty="0">
                <a:latin typeface="Al-Jazeera-Arabic-Bold" panose="01000500000000020006" pitchFamily="2" charset="-78"/>
                <a:cs typeface="Al-Jazeera-Arabic-Bold" panose="01000500000000020006" pitchFamily="2" charset="-78"/>
              </a:rPr>
              <a:t>لاحظ الصور التالية كذلك :</a:t>
            </a:r>
            <a:br>
              <a:rPr lang="ar-DZ" sz="2800" dirty="0">
                <a:solidFill>
                  <a:srgbClr val="FF0000"/>
                </a:solidFill>
                <a:latin typeface="Al-Jazeera-Arabic-Bold" panose="01000500000000020006" pitchFamily="2" charset="-78"/>
                <a:cs typeface="Al-Jazeera-Arabic-Bold" panose="01000500000000020006" pitchFamily="2" charset="-78"/>
              </a:rPr>
            </a:br>
            <a:endParaRPr lang="fr-FR" sz="2800" dirty="0">
              <a:solidFill>
                <a:srgbClr val="FF0000"/>
              </a:solidFill>
              <a:latin typeface="Al-Jazeera-Arabic-Bold" panose="01000500000000020006" pitchFamily="2" charset="-78"/>
              <a:cs typeface="Al-Jazeera-Arabic-Bold" panose="01000500000000020006" pitchFamily="2" charset="-78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390337" y="5470020"/>
            <a:ext cx="8363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DZ" sz="2800" dirty="0">
                <a:solidFill>
                  <a:srgbClr val="FF0000"/>
                </a:solidFill>
                <a:latin typeface="Al-Jazeera-Arabic-Bold" panose="01000500000000020006" pitchFamily="2" charset="-78"/>
                <a:cs typeface="Al-Jazeera-Arabic-Bold" panose="01000500000000020006" pitchFamily="2" charset="-78"/>
              </a:rPr>
              <a:t>المطلوب : </a:t>
            </a:r>
            <a:r>
              <a:rPr lang="ar-DZ" sz="2800" dirty="0">
                <a:latin typeface="Al-Jazeera-Arabic-Bold" panose="01000500000000020006" pitchFamily="2" charset="-78"/>
                <a:cs typeface="Al-Jazeera-Arabic-Bold" panose="01000500000000020006" pitchFamily="2" charset="-78"/>
              </a:rPr>
              <a:t>على ماذا تعبر أيضا هذه الصور وأين نجدها؟</a:t>
            </a:r>
            <a:endParaRPr lang="fr-FR" sz="2800" dirty="0">
              <a:latin typeface="Al-Jazeera-Arabic-Bold" panose="01000500000000020006" pitchFamily="2" charset="-78"/>
              <a:cs typeface="Al-Jazeera-Arabic-Bold" panose="01000500000000020006" pitchFamily="2" charset="-78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9B7789E-0F9B-97EB-EC3F-692F5B563EC0}"/>
              </a:ext>
            </a:extLst>
          </p:cNvPr>
          <p:cNvSpPr/>
          <p:nvPr/>
        </p:nvSpPr>
        <p:spPr>
          <a:xfrm>
            <a:off x="107504" y="44624"/>
            <a:ext cx="8928992" cy="6741368"/>
          </a:xfrm>
          <a:prstGeom prst="roundRect">
            <a:avLst>
              <a:gd name="adj" fmla="val 2936"/>
            </a:avLst>
          </a:prstGeom>
          <a:noFill/>
          <a:ln w="28575"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B84547C1-8D25-0620-08CE-FFF50B89D9D9}"/>
              </a:ext>
            </a:extLst>
          </p:cNvPr>
          <p:cNvGrpSpPr/>
          <p:nvPr/>
        </p:nvGrpSpPr>
        <p:grpSpPr>
          <a:xfrm>
            <a:off x="508400" y="1332352"/>
            <a:ext cx="8319702" cy="4002466"/>
            <a:chOff x="974756" y="764704"/>
            <a:chExt cx="7571307" cy="3642426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B035D20-19A1-EFB9-8969-C6829626EF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6267" b="59400" l="18548" r="81452">
                          <a14:foregroundMark x1="43278" y1="29467" x2="43278" y2="29467"/>
                          <a14:foregroundMark x1="49820" y1="18267" x2="49820" y2="18267"/>
                          <a14:foregroundMark x1="42344" y1="45733" x2="42344" y2="45733"/>
                          <a14:foregroundMark x1="48958" y1="43600" x2="48958" y2="43600"/>
                          <a14:foregroundMark x1="69878" y1="44600" x2="69878" y2="44600"/>
                          <a14:foregroundMark x1="69878" y1="44600" x2="71316" y2="33067"/>
                          <a14:foregroundMark x1="60460" y1="19267" x2="45579" y2="13467"/>
                          <a14:foregroundMark x1="31344" y1="39000" x2="33861" y2="4346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534" t="5900" r="17534" b="39501"/>
            <a:stretch/>
          </p:blipFill>
          <p:spPr>
            <a:xfrm>
              <a:off x="6862092" y="820612"/>
              <a:ext cx="1683971" cy="1526940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2F85492-1B4D-4696-8414-5665951E88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01" t="4576" r="15000" b="37021"/>
            <a:stretch/>
          </p:blipFill>
          <p:spPr>
            <a:xfrm>
              <a:off x="5076056" y="840963"/>
              <a:ext cx="1638756" cy="1552506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F8770476-FF46-A97C-ECDA-2512E51C5E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6400" b="60600" l="21423" r="7936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561" t="4850" r="18297" b="38450"/>
            <a:stretch/>
          </p:blipFill>
          <p:spPr>
            <a:xfrm>
              <a:off x="3025406" y="764704"/>
              <a:ext cx="1638756" cy="1638756"/>
            </a:xfrm>
            <a:prstGeom prst="rect">
              <a:avLst/>
            </a:prstGeom>
          </p:spPr>
        </p:pic>
        <p:pic>
          <p:nvPicPr>
            <p:cNvPr id="15" name="Picture 14">
              <a:hlinkClick r:id="" action="ppaction://noaction" highlightClick="1"/>
              <a:extLst>
                <a:ext uri="{FF2B5EF4-FFF2-40B4-BE49-F238E27FC236}">
                  <a16:creationId xmlns:a16="http://schemas.microsoft.com/office/drawing/2014/main" id="{7E4AA9A4-AC6C-9234-7E46-194D6658AB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5600" b="57267" l="20129" r="79439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29" t="4850" r="19429" b="41600"/>
            <a:stretch/>
          </p:blipFill>
          <p:spPr>
            <a:xfrm>
              <a:off x="974756" y="809784"/>
              <a:ext cx="1638756" cy="1547714"/>
            </a:xfrm>
            <a:prstGeom prst="actionButtonBlank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1596BA22-FD3A-864A-120F-4B41F9C3DA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6400" b="59867" l="20561" r="7965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205" t="5901" r="19204" b="38450"/>
            <a:stretch/>
          </p:blipFill>
          <p:spPr>
            <a:xfrm>
              <a:off x="6000838" y="2551510"/>
              <a:ext cx="1742328" cy="1697601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E01F6C2F-29B2-C793-70F2-9AD49C04EFD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5067" b="64333" l="18548" r="8260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32" t="3649" r="16306" b="33423"/>
            <a:stretch/>
          </p:blipFill>
          <p:spPr>
            <a:xfrm>
              <a:off x="3932130" y="2450870"/>
              <a:ext cx="1950600" cy="1956260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74218D22-3DFB-967A-D570-2614715A64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6000" b="60000" l="21280" r="7994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925" t="4851" r="18484" b="38678"/>
            <a:stretch/>
          </p:blipFill>
          <p:spPr>
            <a:xfrm>
              <a:off x="1907704" y="2533495"/>
              <a:ext cx="1783750" cy="176362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10019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896351" y="440744"/>
            <a:ext cx="7543800" cy="914400"/>
          </a:xfrm>
        </p:spPr>
        <p:txBody>
          <a:bodyPr>
            <a:noAutofit/>
          </a:bodyPr>
          <a:lstStyle/>
          <a:p>
            <a:pPr algn="r"/>
            <a:r>
              <a:rPr lang="ar-DZ" sz="2800" dirty="0">
                <a:latin typeface="Al-Jazeera-Arabic-Bold" panose="01000500000000020006" pitchFamily="2" charset="-78"/>
                <a:cs typeface="Al-Jazeera-Arabic-Bold" panose="01000500000000020006" pitchFamily="2" charset="-78"/>
              </a:rPr>
              <a:t>لاحظ الصور التالية كذلك :</a:t>
            </a:r>
            <a:br>
              <a:rPr lang="ar-DZ" sz="2800" dirty="0">
                <a:solidFill>
                  <a:srgbClr val="FF0000"/>
                </a:solidFill>
                <a:latin typeface="Al-Jazeera-Arabic-Bold" panose="01000500000000020006" pitchFamily="2" charset="-78"/>
                <a:cs typeface="Al-Jazeera-Arabic-Bold" panose="01000500000000020006" pitchFamily="2" charset="-78"/>
              </a:rPr>
            </a:br>
            <a:endParaRPr lang="fr-FR" sz="2800" dirty="0">
              <a:solidFill>
                <a:srgbClr val="FF0000"/>
              </a:solidFill>
              <a:latin typeface="Al-Jazeera-Arabic-Bold" panose="01000500000000020006" pitchFamily="2" charset="-78"/>
              <a:cs typeface="Al-Jazeera-Arabic-Bold" panose="01000500000000020006" pitchFamily="2" charset="-78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383072" y="5709999"/>
            <a:ext cx="8363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DZ" sz="2800" dirty="0">
                <a:solidFill>
                  <a:srgbClr val="FF0000"/>
                </a:solidFill>
                <a:latin typeface="Al-Jazeera-Arabic-Bold" panose="01000500000000020006" pitchFamily="2" charset="-78"/>
                <a:cs typeface="Al-Jazeera-Arabic-Bold" panose="01000500000000020006" pitchFamily="2" charset="-78"/>
              </a:rPr>
              <a:t>المطلوب : </a:t>
            </a:r>
            <a:r>
              <a:rPr lang="ar-DZ" sz="2800" dirty="0">
                <a:latin typeface="Al-Jazeera-Arabic-Bold" panose="01000500000000020006" pitchFamily="2" charset="-78"/>
                <a:cs typeface="Al-Jazeera-Arabic-Bold" panose="01000500000000020006" pitchFamily="2" charset="-78"/>
              </a:rPr>
              <a:t>على ماذا تعبر أيضا هذه الصور وأين نجدها؟</a:t>
            </a:r>
            <a:endParaRPr lang="fr-FR" sz="2800" dirty="0">
              <a:latin typeface="Al-Jazeera-Arabic-Bold" panose="01000500000000020006" pitchFamily="2" charset="-78"/>
              <a:cs typeface="Al-Jazeera-Arabic-Bold" panose="01000500000000020006" pitchFamily="2" charset="-78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9B7789E-0F9B-97EB-EC3F-692F5B563EC0}"/>
              </a:ext>
            </a:extLst>
          </p:cNvPr>
          <p:cNvSpPr/>
          <p:nvPr/>
        </p:nvSpPr>
        <p:spPr>
          <a:xfrm>
            <a:off x="107504" y="44624"/>
            <a:ext cx="8928992" cy="6741368"/>
          </a:xfrm>
          <a:prstGeom prst="roundRect">
            <a:avLst>
              <a:gd name="adj" fmla="val 2936"/>
            </a:avLst>
          </a:prstGeom>
          <a:noFill/>
          <a:ln w="28575"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B035D20-19A1-EFB9-8969-C6829626EF2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267" b="59400" l="18548" r="81452">
                        <a14:foregroundMark x1="43278" y1="29467" x2="43278" y2="29467"/>
                        <a14:foregroundMark x1="49820" y1="18267" x2="49820" y2="18267"/>
                        <a14:foregroundMark x1="42344" y1="45733" x2="42344" y2="45733"/>
                        <a14:foregroundMark x1="48958" y1="43600" x2="48958" y2="43600"/>
                        <a14:foregroundMark x1="69878" y1="44600" x2="69878" y2="44600"/>
                        <a14:foregroundMark x1="69878" y1="44600" x2="71316" y2="33067"/>
                        <a14:foregroundMark x1="60460" y1="19267" x2="45579" y2="13467"/>
                        <a14:foregroundMark x1="31344" y1="39000" x2="33861" y2="434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534" t="5900" r="17534" b="39501"/>
          <a:stretch/>
        </p:blipFill>
        <p:spPr>
          <a:xfrm>
            <a:off x="6977677" y="1114170"/>
            <a:ext cx="1588092" cy="1440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2F85492-1B4D-4696-8414-5665951E883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01" t="4576" r="15000" b="37021"/>
          <a:stretch/>
        </p:blipFill>
        <p:spPr>
          <a:xfrm>
            <a:off x="5015098" y="1136533"/>
            <a:ext cx="1520000" cy="1440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8770476-FF46-A97C-ECDA-2512E51C5E6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400" b="60600" l="21423" r="793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561" t="4850" r="18297" b="38450"/>
          <a:stretch/>
        </p:blipFill>
        <p:spPr>
          <a:xfrm>
            <a:off x="2761749" y="1052736"/>
            <a:ext cx="1440000" cy="1440000"/>
          </a:xfrm>
          <a:prstGeom prst="rect">
            <a:avLst/>
          </a:prstGeom>
        </p:spPr>
      </p:pic>
      <p:pic>
        <p:nvPicPr>
          <p:cNvPr id="15" name="Picture 14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7E4AA9A4-AC6C-9234-7E46-194D6658AB3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600" b="57267" l="20129" r="794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429" t="4850" r="19429" b="41600"/>
          <a:stretch/>
        </p:blipFill>
        <p:spPr>
          <a:xfrm>
            <a:off x="508400" y="1102272"/>
            <a:ext cx="1524703" cy="1440000"/>
          </a:xfrm>
          <a:prstGeom prst="actionButtonBlank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596BA22-FD3A-864A-120F-4B41F9C3DA46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6400" b="59867" l="20561" r="7965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205" t="5901" r="19204" b="38450"/>
          <a:stretch/>
        </p:blipFill>
        <p:spPr>
          <a:xfrm>
            <a:off x="6012160" y="3340980"/>
            <a:ext cx="1477940" cy="144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01F6C2F-29B2-C793-70F2-9AD49C04EFDC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5067" b="64333" l="18548" r="8260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032" t="3649" r="16306" b="33423"/>
          <a:stretch/>
        </p:blipFill>
        <p:spPr>
          <a:xfrm>
            <a:off x="3770856" y="3153193"/>
            <a:ext cx="1794790" cy="1800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74218D22-3DFB-967A-D570-2614715A6434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6000" b="60000" l="21280" r="7994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925" t="4851" r="18484" b="38678"/>
          <a:stretch/>
        </p:blipFill>
        <p:spPr>
          <a:xfrm>
            <a:off x="1496246" y="3333193"/>
            <a:ext cx="1456428" cy="1440000"/>
          </a:xfrm>
          <a:prstGeom prst="rect">
            <a:avLst/>
          </a:prstGeom>
        </p:spPr>
      </p:pic>
      <p:sp>
        <p:nvSpPr>
          <p:cNvPr id="4" name="ZoneTexte 4">
            <a:extLst>
              <a:ext uri="{FF2B5EF4-FFF2-40B4-BE49-F238E27FC236}">
                <a16:creationId xmlns:a16="http://schemas.microsoft.com/office/drawing/2014/main" id="{FE6002B8-0229-9052-98D9-E91BB778CA27}"/>
              </a:ext>
            </a:extLst>
          </p:cNvPr>
          <p:cNvSpPr txBox="1"/>
          <p:nvPr/>
        </p:nvSpPr>
        <p:spPr>
          <a:xfrm>
            <a:off x="6938392" y="2651940"/>
            <a:ext cx="18152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1200" dirty="0">
                <a:latin typeface="Al-Jazeera-Arabic-Bold" panose="01000500000000020006" pitchFamily="2" charset="-78"/>
                <a:cs typeface="Al-Jazeera-Arabic-Bold" panose="01000500000000020006" pitchFamily="2" charset="-78"/>
              </a:rPr>
              <a:t>يجب إرتداء قفازات الأمان</a:t>
            </a:r>
            <a:endParaRPr lang="fr-FR" sz="1200" dirty="0">
              <a:latin typeface="Al-Jazeera-Arabic-Bold" panose="01000500000000020006" pitchFamily="2" charset="-78"/>
              <a:cs typeface="Al-Jazeera-Arabic-Bold" panose="01000500000000020006" pitchFamily="2" charset="-78"/>
            </a:endParaRPr>
          </a:p>
        </p:txBody>
      </p:sp>
      <p:sp>
        <p:nvSpPr>
          <p:cNvPr id="6" name="ZoneTexte 4">
            <a:extLst>
              <a:ext uri="{FF2B5EF4-FFF2-40B4-BE49-F238E27FC236}">
                <a16:creationId xmlns:a16="http://schemas.microsoft.com/office/drawing/2014/main" id="{C5A341B2-3E9F-9474-5204-3134D5C55865}"/>
              </a:ext>
            </a:extLst>
          </p:cNvPr>
          <p:cNvSpPr txBox="1"/>
          <p:nvPr/>
        </p:nvSpPr>
        <p:spPr>
          <a:xfrm>
            <a:off x="4867463" y="2644053"/>
            <a:ext cx="18152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1200" dirty="0">
                <a:latin typeface="Al-Jazeera-Arabic-Bold" panose="01000500000000020006" pitchFamily="2" charset="-78"/>
                <a:cs typeface="Al-Jazeera-Arabic-Bold" panose="01000500000000020006" pitchFamily="2" charset="-78"/>
              </a:rPr>
              <a:t>قابل للإشتعال</a:t>
            </a:r>
            <a:endParaRPr lang="fr-FR" sz="1200" dirty="0">
              <a:latin typeface="Al-Jazeera-Arabic-Bold" panose="01000500000000020006" pitchFamily="2" charset="-78"/>
              <a:cs typeface="Al-Jazeera-Arabic-Bold" panose="01000500000000020006" pitchFamily="2" charset="-78"/>
            </a:endParaRPr>
          </a:p>
        </p:txBody>
      </p:sp>
      <p:sp>
        <p:nvSpPr>
          <p:cNvPr id="8" name="ZoneTexte 4">
            <a:extLst>
              <a:ext uri="{FF2B5EF4-FFF2-40B4-BE49-F238E27FC236}">
                <a16:creationId xmlns:a16="http://schemas.microsoft.com/office/drawing/2014/main" id="{EA8A7651-4034-5CC2-E5DA-93F6ED0318BC}"/>
              </a:ext>
            </a:extLst>
          </p:cNvPr>
          <p:cNvSpPr txBox="1"/>
          <p:nvPr/>
        </p:nvSpPr>
        <p:spPr>
          <a:xfrm>
            <a:off x="2574114" y="2646518"/>
            <a:ext cx="18152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1200" dirty="0">
                <a:latin typeface="Al-Jazeera-Arabic-Bold" panose="01000500000000020006" pitchFamily="2" charset="-78"/>
                <a:cs typeface="Al-Jazeera-Arabic-Bold" panose="01000500000000020006" pitchFamily="2" charset="-78"/>
              </a:rPr>
              <a:t>يجب إرتداء قفازات الأمان</a:t>
            </a:r>
            <a:endParaRPr lang="fr-FR" sz="1200" dirty="0">
              <a:latin typeface="Al-Jazeera-Arabic-Bold" panose="01000500000000020006" pitchFamily="2" charset="-78"/>
              <a:cs typeface="Al-Jazeera-Arabic-Bold" panose="01000500000000020006" pitchFamily="2" charset="-78"/>
            </a:endParaRPr>
          </a:p>
        </p:txBody>
      </p:sp>
      <p:sp>
        <p:nvSpPr>
          <p:cNvPr id="10" name="ZoneTexte 4">
            <a:extLst>
              <a:ext uri="{FF2B5EF4-FFF2-40B4-BE49-F238E27FC236}">
                <a16:creationId xmlns:a16="http://schemas.microsoft.com/office/drawing/2014/main" id="{45D514FB-0B28-5AB6-802C-A8C0162DF39B}"/>
              </a:ext>
            </a:extLst>
          </p:cNvPr>
          <p:cNvSpPr txBox="1"/>
          <p:nvPr/>
        </p:nvSpPr>
        <p:spPr>
          <a:xfrm>
            <a:off x="363116" y="2618823"/>
            <a:ext cx="18152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1200" dirty="0">
                <a:latin typeface="Al-Jazeera-Arabic-Bold" panose="01000500000000020006" pitchFamily="2" charset="-78"/>
                <a:cs typeface="Al-Jazeera-Arabic-Bold" panose="01000500000000020006" pitchFamily="2" charset="-78"/>
              </a:rPr>
              <a:t>خطر إنفجار</a:t>
            </a:r>
            <a:endParaRPr lang="fr-FR" sz="1200" dirty="0">
              <a:latin typeface="Al-Jazeera-Arabic-Bold" panose="01000500000000020006" pitchFamily="2" charset="-78"/>
              <a:cs typeface="Al-Jazeera-Arabic-Bold" panose="01000500000000020006" pitchFamily="2" charset="-78"/>
            </a:endParaRPr>
          </a:p>
        </p:txBody>
      </p:sp>
      <p:sp>
        <p:nvSpPr>
          <p:cNvPr id="11" name="ZoneTexte 4">
            <a:extLst>
              <a:ext uri="{FF2B5EF4-FFF2-40B4-BE49-F238E27FC236}">
                <a16:creationId xmlns:a16="http://schemas.microsoft.com/office/drawing/2014/main" id="{1A0B8446-C1B0-902C-7D52-5F9B8CBE44D1}"/>
              </a:ext>
            </a:extLst>
          </p:cNvPr>
          <p:cNvSpPr txBox="1"/>
          <p:nvPr/>
        </p:nvSpPr>
        <p:spPr>
          <a:xfrm>
            <a:off x="5843495" y="4914775"/>
            <a:ext cx="18152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1200" dirty="0">
                <a:latin typeface="Al-Jazeera-Arabic-Bold" panose="01000500000000020006" pitchFamily="2" charset="-78"/>
                <a:cs typeface="Al-Jazeera-Arabic-Bold" panose="01000500000000020006" pitchFamily="2" charset="-78"/>
              </a:rPr>
              <a:t>يجب إرتداء جهاز التنفس</a:t>
            </a:r>
            <a:endParaRPr lang="fr-FR" sz="1200" dirty="0">
              <a:latin typeface="Al-Jazeera-Arabic-Bold" panose="01000500000000020006" pitchFamily="2" charset="-78"/>
              <a:cs typeface="Al-Jazeera-Arabic-Bold" panose="01000500000000020006" pitchFamily="2" charset="-78"/>
            </a:endParaRPr>
          </a:p>
        </p:txBody>
      </p:sp>
      <p:sp>
        <p:nvSpPr>
          <p:cNvPr id="12" name="ZoneTexte 4">
            <a:extLst>
              <a:ext uri="{FF2B5EF4-FFF2-40B4-BE49-F238E27FC236}">
                <a16:creationId xmlns:a16="http://schemas.microsoft.com/office/drawing/2014/main" id="{297BD501-36C1-A0ED-9D09-F2D58030B3EF}"/>
              </a:ext>
            </a:extLst>
          </p:cNvPr>
          <p:cNvSpPr txBox="1"/>
          <p:nvPr/>
        </p:nvSpPr>
        <p:spPr>
          <a:xfrm>
            <a:off x="3750376" y="4914774"/>
            <a:ext cx="18152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1200" dirty="0">
                <a:latin typeface="Al-Jazeera-Arabic-Bold" panose="01000500000000020006" pitchFamily="2" charset="-78"/>
                <a:cs typeface="Al-Jazeera-Arabic-Bold" panose="01000500000000020006" pitchFamily="2" charset="-78"/>
              </a:rPr>
              <a:t>ممنوع التدخين</a:t>
            </a:r>
            <a:endParaRPr lang="fr-FR" sz="1200" dirty="0">
              <a:latin typeface="Al-Jazeera-Arabic-Bold" panose="01000500000000020006" pitchFamily="2" charset="-78"/>
              <a:cs typeface="Al-Jazeera-Arabic-Bold" panose="01000500000000020006" pitchFamily="2" charset="-78"/>
            </a:endParaRPr>
          </a:p>
        </p:txBody>
      </p:sp>
      <p:sp>
        <p:nvSpPr>
          <p:cNvPr id="14" name="ZoneTexte 4">
            <a:extLst>
              <a:ext uri="{FF2B5EF4-FFF2-40B4-BE49-F238E27FC236}">
                <a16:creationId xmlns:a16="http://schemas.microsoft.com/office/drawing/2014/main" id="{307D99EF-CDBB-E46E-6B05-850054217591}"/>
              </a:ext>
            </a:extLst>
          </p:cNvPr>
          <p:cNvSpPr txBox="1"/>
          <p:nvPr/>
        </p:nvSpPr>
        <p:spPr>
          <a:xfrm>
            <a:off x="1252224" y="4908736"/>
            <a:ext cx="1944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1200" dirty="0">
                <a:latin typeface="Al-Jazeera-Arabic-Bold" panose="01000500000000020006" pitchFamily="2" charset="-78"/>
                <a:cs typeface="Al-Jazeera-Arabic-Bold" panose="01000500000000020006" pitchFamily="2" charset="-78"/>
              </a:rPr>
              <a:t>يجب إرتداء نظارات السلامة</a:t>
            </a:r>
            <a:endParaRPr lang="fr-FR" sz="1200" dirty="0">
              <a:latin typeface="Al-Jazeera-Arabic-Bold" panose="01000500000000020006" pitchFamily="2" charset="-78"/>
              <a:cs typeface="Al-Jazeera-Arabic-Bold" panose="01000500000000020006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54720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4" grpId="0"/>
      <p:bldP spid="6" grpId="0"/>
      <p:bldP spid="8" grpId="0"/>
      <p:bldP spid="10" grpId="0"/>
      <p:bldP spid="11" grpId="0"/>
      <p:bldP spid="12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9B7789E-0F9B-97EB-EC3F-692F5B563EC0}"/>
              </a:ext>
            </a:extLst>
          </p:cNvPr>
          <p:cNvSpPr/>
          <p:nvPr/>
        </p:nvSpPr>
        <p:spPr>
          <a:xfrm>
            <a:off x="107504" y="44624"/>
            <a:ext cx="8928992" cy="6741368"/>
          </a:xfrm>
          <a:prstGeom prst="roundRect">
            <a:avLst>
              <a:gd name="adj" fmla="val 2936"/>
            </a:avLst>
          </a:prstGeom>
          <a:noFill/>
          <a:ln w="28575"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7095580-9F56-08C7-9624-91CCD8DD5F1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3613"/>
          <a:stretch/>
        </p:blipFill>
        <p:spPr>
          <a:xfrm>
            <a:off x="259644" y="57846"/>
            <a:ext cx="8625069" cy="4307258"/>
          </a:xfrm>
          <a:prstGeom prst="rect">
            <a:avLst/>
          </a:prstGeom>
        </p:spPr>
      </p:pic>
      <p:graphicFrame>
        <p:nvGraphicFramePr>
          <p:cNvPr id="15" name="Table 15">
            <a:extLst>
              <a:ext uri="{FF2B5EF4-FFF2-40B4-BE49-F238E27FC236}">
                <a16:creationId xmlns:a16="http://schemas.microsoft.com/office/drawing/2014/main" id="{87B63A6A-192D-9236-A8C4-60C3F3C26D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3607455"/>
              </p:ext>
            </p:extLst>
          </p:nvPr>
        </p:nvGraphicFramePr>
        <p:xfrm>
          <a:off x="395535" y="4477904"/>
          <a:ext cx="8352928" cy="21590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76464">
                  <a:extLst>
                    <a:ext uri="{9D8B030D-6E8A-4147-A177-3AD203B41FA5}">
                      <a16:colId xmlns:a16="http://schemas.microsoft.com/office/drawing/2014/main" val="3045336527"/>
                    </a:ext>
                  </a:extLst>
                </a:gridCol>
                <a:gridCol w="4176464">
                  <a:extLst>
                    <a:ext uri="{9D8B030D-6E8A-4147-A177-3AD203B41FA5}">
                      <a16:colId xmlns:a16="http://schemas.microsoft.com/office/drawing/2014/main" val="1579157290"/>
                    </a:ext>
                  </a:extLst>
                </a:gridCol>
              </a:tblGrid>
              <a:tr h="421675">
                <a:tc>
                  <a:txBody>
                    <a:bodyPr/>
                    <a:lstStyle/>
                    <a:p>
                      <a:pPr algn="ctr"/>
                      <a:r>
                        <a:rPr lang="ar-DZ" sz="2000" b="1" dirty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أجهزة البطارية</a:t>
                      </a:r>
                      <a:endParaRPr lang="fr-FR" sz="2000" b="1" dirty="0"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DZ" sz="2000" b="1" dirty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أجهزة القطاع</a:t>
                      </a:r>
                      <a:endParaRPr lang="fr-FR" sz="2000" b="1" dirty="0"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0881549"/>
                  </a:ext>
                </a:extLst>
              </a:tr>
              <a:tr h="171712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DZ" dirty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</a:t>
                      </a:r>
                      <a:endParaRPr lang="fr-FR" dirty="0"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DZ" dirty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</a:t>
                      </a:r>
                      <a:endParaRPr lang="fr-FR" dirty="0"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55993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51868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9B7789E-0F9B-97EB-EC3F-692F5B563EC0}"/>
              </a:ext>
            </a:extLst>
          </p:cNvPr>
          <p:cNvSpPr/>
          <p:nvPr/>
        </p:nvSpPr>
        <p:spPr>
          <a:xfrm>
            <a:off x="107504" y="44624"/>
            <a:ext cx="8928992" cy="6741368"/>
          </a:xfrm>
          <a:prstGeom prst="roundRect">
            <a:avLst>
              <a:gd name="adj" fmla="val 2936"/>
            </a:avLst>
          </a:prstGeom>
          <a:noFill/>
          <a:ln w="28575"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7095580-9F56-08C7-9624-91CCD8DD5F1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3613"/>
          <a:stretch/>
        </p:blipFill>
        <p:spPr>
          <a:xfrm>
            <a:off x="259644" y="57846"/>
            <a:ext cx="8625069" cy="4307258"/>
          </a:xfrm>
          <a:prstGeom prst="rect">
            <a:avLst/>
          </a:prstGeom>
        </p:spPr>
      </p:pic>
      <p:graphicFrame>
        <p:nvGraphicFramePr>
          <p:cNvPr id="15" name="Table 15">
            <a:extLst>
              <a:ext uri="{FF2B5EF4-FFF2-40B4-BE49-F238E27FC236}">
                <a16:creationId xmlns:a16="http://schemas.microsoft.com/office/drawing/2014/main" id="{87B63A6A-192D-9236-A8C4-60C3F3C26D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6502767"/>
              </p:ext>
            </p:extLst>
          </p:nvPr>
        </p:nvGraphicFramePr>
        <p:xfrm>
          <a:off x="395536" y="4869160"/>
          <a:ext cx="8352928" cy="11728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76464">
                  <a:extLst>
                    <a:ext uri="{9D8B030D-6E8A-4147-A177-3AD203B41FA5}">
                      <a16:colId xmlns:a16="http://schemas.microsoft.com/office/drawing/2014/main" val="3045336527"/>
                    </a:ext>
                  </a:extLst>
                </a:gridCol>
                <a:gridCol w="4176464">
                  <a:extLst>
                    <a:ext uri="{9D8B030D-6E8A-4147-A177-3AD203B41FA5}">
                      <a16:colId xmlns:a16="http://schemas.microsoft.com/office/drawing/2014/main" val="1579157290"/>
                    </a:ext>
                  </a:extLst>
                </a:gridCol>
              </a:tblGrid>
              <a:tr h="190712">
                <a:tc>
                  <a:txBody>
                    <a:bodyPr/>
                    <a:lstStyle/>
                    <a:p>
                      <a:pPr algn="ctr"/>
                      <a:r>
                        <a:rPr lang="ar-DZ" sz="2000" b="1" dirty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أجهزة البطارية</a:t>
                      </a:r>
                      <a:endParaRPr lang="fr-FR" sz="2000" b="1" dirty="0"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DZ" sz="2000" b="1" dirty="0"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أجهزة القطاع</a:t>
                      </a:r>
                      <a:endParaRPr lang="fr-FR" sz="2000" b="1" dirty="0"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0881549"/>
                  </a:ext>
                </a:extLst>
              </a:tr>
              <a:tr h="77660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DZ" sz="2000" b="1" dirty="0">
                          <a:solidFill>
                            <a:schemeClr val="tx1"/>
                          </a:solidFill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حاسوب محمول ،مصباح جيب ،ساعة يد ،آلة حاسبة</a:t>
                      </a:r>
                      <a:endParaRPr lang="fr-FR" sz="2000" b="1" dirty="0">
                        <a:solidFill>
                          <a:schemeClr val="tx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DZ" sz="2000" b="1" dirty="0">
                          <a:solidFill>
                            <a:schemeClr val="tx1"/>
                          </a:solidFill>
                          <a:latin typeface="Sakkal Majalla" panose="02000000000000000000" pitchFamily="2" charset="-78"/>
                          <a:cs typeface="Sakkal Majalla" panose="02000000000000000000" pitchFamily="2" charset="-78"/>
                        </a:rPr>
                        <a:t>التلفاز ،مكواة ،جهاز تبريد ،مجفف شعر </a:t>
                      </a:r>
                      <a:endParaRPr lang="fr-FR" sz="2000" b="1" dirty="0">
                        <a:solidFill>
                          <a:schemeClr val="tx1"/>
                        </a:solidFill>
                        <a:latin typeface="Sakkal Majalla" panose="02000000000000000000" pitchFamily="2" charset="-78"/>
                        <a:cs typeface="Sakkal Majalla" panose="020000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55993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77722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1162782" y="13791"/>
            <a:ext cx="7543800" cy="914400"/>
          </a:xfrm>
        </p:spPr>
        <p:txBody>
          <a:bodyPr>
            <a:normAutofit/>
          </a:bodyPr>
          <a:lstStyle/>
          <a:p>
            <a:pPr algn="r"/>
            <a:r>
              <a:rPr lang="ar-DZ" sz="2400" dirty="0">
                <a:latin typeface="Al-Jazeera-Arabic-Bold" panose="01000500000000020006" pitchFamily="2" charset="-78"/>
                <a:cs typeface="Al-Jazeera-Arabic-Bold" panose="01000500000000020006" pitchFamily="2" charset="-78"/>
              </a:rPr>
              <a:t>لاحظ الصور التالية كذلك :</a:t>
            </a:r>
            <a:endParaRPr lang="fr-FR" sz="2400" dirty="0">
              <a:latin typeface="Al-Jazeera-Arabic-Bold" panose="01000500000000020006" pitchFamily="2" charset="-78"/>
              <a:cs typeface="Al-Jazeera-Arabic-Bold" panose="01000500000000020006" pitchFamily="2" charset="-78"/>
            </a:endParaRPr>
          </a:p>
        </p:txBody>
      </p:sp>
      <p:pic>
        <p:nvPicPr>
          <p:cNvPr id="2059" name="Picture 11" descr="C:\Users\pc\Desktop\أخطار الكهرباء\images (9)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4238" y="908720"/>
            <a:ext cx="2386980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C:\Users\pc\Desktop\أخطار الكهرباء\images (10)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4865" y="3035299"/>
            <a:ext cx="2580902" cy="1545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ZoneTexte 16"/>
          <p:cNvSpPr txBox="1"/>
          <p:nvPr/>
        </p:nvSpPr>
        <p:spPr>
          <a:xfrm>
            <a:off x="6227753" y="4669832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DZ" sz="2400" b="1" dirty="0">
                <a:latin typeface="Al-Jazeera-Arabic-Bold" panose="01000500000000020006" pitchFamily="2" charset="-78"/>
                <a:cs typeface="Al-Jazeera-Arabic-Bold" panose="01000500000000020006" pitchFamily="2" charset="-78"/>
              </a:rPr>
              <a:t>الوثيقة 3</a:t>
            </a:r>
            <a:endParaRPr lang="fr-FR" sz="1600" b="1" dirty="0">
              <a:latin typeface="Al-Jazeera-Arabic-Bold" panose="01000500000000020006" pitchFamily="2" charset="-78"/>
              <a:cs typeface="Al-Jazeera-Arabic-Bold" panose="01000500000000020006" pitchFamily="2" charset="-78"/>
            </a:endParaRPr>
          </a:p>
        </p:txBody>
      </p:sp>
      <p:sp>
        <p:nvSpPr>
          <p:cNvPr id="18" name="ZoneTexte 17"/>
          <p:cNvSpPr txBox="1"/>
          <p:nvPr/>
        </p:nvSpPr>
        <p:spPr>
          <a:xfrm>
            <a:off x="2123726" y="4653136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DZ" sz="2400" b="1" dirty="0">
                <a:latin typeface="Al-Jazeera-Arabic-Bold" panose="01000500000000020006" pitchFamily="2" charset="-78"/>
                <a:cs typeface="Al-Jazeera-Arabic-Bold" panose="01000500000000020006" pitchFamily="2" charset="-78"/>
              </a:rPr>
              <a:t>الوثيقة 4</a:t>
            </a:r>
            <a:endParaRPr lang="fr-FR" sz="1600" b="1" dirty="0">
              <a:latin typeface="Al-Jazeera-Arabic-Bold" panose="01000500000000020006" pitchFamily="2" charset="-78"/>
              <a:cs typeface="Al-Jazeera-Arabic-Bold" panose="01000500000000020006" pitchFamily="2" charset="-78"/>
            </a:endParaRPr>
          </a:p>
        </p:txBody>
      </p:sp>
      <p:sp>
        <p:nvSpPr>
          <p:cNvPr id="19" name="ZoneTexte 18"/>
          <p:cNvSpPr txBox="1"/>
          <p:nvPr/>
        </p:nvSpPr>
        <p:spPr>
          <a:xfrm>
            <a:off x="2267744" y="2392408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DZ" sz="2400" b="1" dirty="0">
                <a:latin typeface="Al-Jazeera-Arabic-Bold" panose="01000500000000020006" pitchFamily="2" charset="-78"/>
                <a:cs typeface="Al-Jazeera-Arabic-Bold" panose="01000500000000020006" pitchFamily="2" charset="-78"/>
              </a:rPr>
              <a:t>الوثيقة 2</a:t>
            </a:r>
            <a:endParaRPr lang="fr-FR" sz="1600" b="1" dirty="0">
              <a:latin typeface="Al-Jazeera-Arabic-Bold" panose="01000500000000020006" pitchFamily="2" charset="-78"/>
              <a:cs typeface="Al-Jazeera-Arabic-Bold" panose="01000500000000020006" pitchFamily="2" charset="-78"/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6227753" y="2444340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DZ" sz="2400" b="1" dirty="0">
                <a:latin typeface="Al-Jazeera-Arabic-Bold" panose="01000500000000020006" pitchFamily="2" charset="-78"/>
                <a:cs typeface="Al-Jazeera-Arabic-Bold" panose="01000500000000020006" pitchFamily="2" charset="-78"/>
              </a:rPr>
              <a:t>الوثيقة 1</a:t>
            </a:r>
            <a:endParaRPr lang="fr-FR" sz="1600" b="1" dirty="0">
              <a:latin typeface="Al-Jazeera-Arabic-Bold" panose="01000500000000020006" pitchFamily="2" charset="-78"/>
              <a:cs typeface="Al-Jazeera-Arabic-Bold" panose="01000500000000020006" pitchFamily="2" charset="-78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251520" y="5687670"/>
            <a:ext cx="8640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DZ" sz="2800" dirty="0">
                <a:solidFill>
                  <a:srgbClr val="FF0000"/>
                </a:solidFill>
                <a:latin typeface="Al-Jazeera-Arabic-Bold" panose="01000500000000020006" pitchFamily="2" charset="-78"/>
                <a:cs typeface="Al-Jazeera-Arabic-Bold" panose="01000500000000020006" pitchFamily="2" charset="-78"/>
              </a:rPr>
              <a:t>المطلوب : </a:t>
            </a:r>
            <a:r>
              <a:rPr lang="ar-DZ" sz="2800" dirty="0">
                <a:latin typeface="Al-Jazeera-Arabic-Bold" panose="01000500000000020006" pitchFamily="2" charset="-78"/>
                <a:cs typeface="Al-Jazeera-Arabic-Bold" panose="01000500000000020006" pitchFamily="2" charset="-78"/>
              </a:rPr>
              <a:t>ماهي أخطار الكهرباء الموجودة في كل وثيقة؟</a:t>
            </a:r>
            <a:endParaRPr lang="fr-FR" sz="2800" dirty="0">
              <a:latin typeface="Al-Jazeera-Arabic-Bold" panose="01000500000000020006" pitchFamily="2" charset="-78"/>
              <a:cs typeface="Al-Jazeera-Arabic-Bold" panose="01000500000000020006" pitchFamily="2" charset="-78"/>
            </a:endParaRPr>
          </a:p>
        </p:txBody>
      </p:sp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79" y="908719"/>
            <a:ext cx="2440232" cy="1513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5" name="Picture 1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4814" y="3054977"/>
            <a:ext cx="2219114" cy="150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5DB6A05-A221-6DB8-0B42-B1D66630F32B}"/>
              </a:ext>
            </a:extLst>
          </p:cNvPr>
          <p:cNvSpPr/>
          <p:nvPr/>
        </p:nvSpPr>
        <p:spPr>
          <a:xfrm>
            <a:off x="107504" y="44624"/>
            <a:ext cx="8928992" cy="6741368"/>
          </a:xfrm>
          <a:prstGeom prst="roundRect">
            <a:avLst>
              <a:gd name="adj" fmla="val 2936"/>
            </a:avLst>
          </a:prstGeom>
          <a:noFill/>
          <a:ln w="28575"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0055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/>
      <p:bldP spid="18" grpId="0"/>
      <p:bldP spid="19" grpId="0"/>
      <p:bldP spid="20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107504" y="1"/>
            <a:ext cx="8821488" cy="6858000"/>
          </a:xfrm>
        </p:spPr>
        <p:txBody>
          <a:bodyPr>
            <a:normAutofit/>
          </a:bodyPr>
          <a:lstStyle/>
          <a:p>
            <a:pPr marL="18288" indent="0" algn="r" rtl="1">
              <a:lnSpc>
                <a:spcPct val="150000"/>
              </a:lnSpc>
              <a:buNone/>
            </a:pPr>
            <a:endParaRPr lang="ar-DZ" sz="1600" dirty="0">
              <a:solidFill>
                <a:srgbClr val="FF0000"/>
              </a:solidFill>
              <a:latin typeface="Al-Jazeera-Arabic-Bold" panose="01000500000000020006" pitchFamily="2" charset="-78"/>
              <a:cs typeface="Al-Jazeera-Arabic-Bold" panose="01000500000000020006" pitchFamily="2" charset="-78"/>
            </a:endParaRPr>
          </a:p>
          <a:p>
            <a:pPr marL="18288" indent="0" algn="r" rtl="1">
              <a:lnSpc>
                <a:spcPct val="150000"/>
              </a:lnSpc>
              <a:buNone/>
            </a:pPr>
            <a:endParaRPr lang="ar-DZ" sz="1600" dirty="0">
              <a:solidFill>
                <a:srgbClr val="FF0000"/>
              </a:solidFill>
              <a:latin typeface="Al-Jazeera-Arabic-Bold" panose="01000500000000020006" pitchFamily="2" charset="-78"/>
              <a:cs typeface="Al-Jazeera-Arabic-Bold" panose="01000500000000020006" pitchFamily="2" charset="-78"/>
            </a:endParaRPr>
          </a:p>
          <a:p>
            <a:pPr marL="18288" indent="0" algn="r" rtl="1">
              <a:lnSpc>
                <a:spcPct val="150000"/>
              </a:lnSpc>
              <a:buNone/>
            </a:pPr>
            <a:endParaRPr lang="ar-DZ" sz="1600" dirty="0">
              <a:solidFill>
                <a:srgbClr val="FF0000"/>
              </a:solidFill>
              <a:latin typeface="Al-Jazeera-Arabic-Bold" panose="01000500000000020006" pitchFamily="2" charset="-78"/>
              <a:cs typeface="Al-Jazeera-Arabic-Bold" panose="01000500000000020006" pitchFamily="2" charset="-78"/>
            </a:endParaRPr>
          </a:p>
          <a:p>
            <a:pPr marL="18288" indent="0" algn="r" rtl="1">
              <a:lnSpc>
                <a:spcPct val="150000"/>
              </a:lnSpc>
              <a:buNone/>
            </a:pPr>
            <a:endParaRPr lang="ar-DZ" sz="1600" dirty="0">
              <a:solidFill>
                <a:srgbClr val="FF0000"/>
              </a:solidFill>
              <a:latin typeface="Al-Jazeera-Arabic-Bold" panose="01000500000000020006" pitchFamily="2" charset="-78"/>
              <a:cs typeface="Al-Jazeera-Arabic-Bold" panose="01000500000000020006" pitchFamily="2" charset="-78"/>
            </a:endParaRPr>
          </a:p>
          <a:p>
            <a:pPr marL="18288" indent="0" algn="r" rtl="1">
              <a:lnSpc>
                <a:spcPct val="150000"/>
              </a:lnSpc>
              <a:buNone/>
            </a:pPr>
            <a:endParaRPr lang="ar-DZ" sz="1600" dirty="0">
              <a:solidFill>
                <a:srgbClr val="FF0000"/>
              </a:solidFill>
              <a:latin typeface="Al-Jazeera-Arabic-Bold" panose="01000500000000020006" pitchFamily="2" charset="-78"/>
              <a:cs typeface="Al-Jazeera-Arabic-Bold" panose="01000500000000020006" pitchFamily="2" charset="-78"/>
            </a:endParaRPr>
          </a:p>
          <a:p>
            <a:pPr marL="18288" indent="0" algn="r" rtl="1">
              <a:lnSpc>
                <a:spcPct val="150000"/>
              </a:lnSpc>
              <a:buNone/>
            </a:pPr>
            <a:endParaRPr lang="ar-DZ" sz="1600" dirty="0">
              <a:solidFill>
                <a:srgbClr val="FF0000"/>
              </a:solidFill>
              <a:latin typeface="Al-Jazeera-Arabic-Bold" panose="01000500000000020006" pitchFamily="2" charset="-78"/>
              <a:cs typeface="Al-Jazeera-Arabic-Bold" panose="01000500000000020006" pitchFamily="2" charset="-78"/>
            </a:endParaRPr>
          </a:p>
          <a:p>
            <a:pPr marL="18288" indent="0" algn="r" rtl="1">
              <a:lnSpc>
                <a:spcPct val="150000"/>
              </a:lnSpc>
              <a:buNone/>
            </a:pPr>
            <a:endParaRPr lang="ar-DZ" sz="1600" dirty="0">
              <a:solidFill>
                <a:srgbClr val="FF0000"/>
              </a:solidFill>
              <a:latin typeface="Al-Jazeera-Arabic-Bold" panose="01000500000000020006" pitchFamily="2" charset="-78"/>
              <a:cs typeface="Al-Jazeera-Arabic-Bold" panose="01000500000000020006" pitchFamily="2" charset="-78"/>
            </a:endParaRPr>
          </a:p>
          <a:p>
            <a:pPr marL="18288" indent="0" algn="r" rtl="1">
              <a:lnSpc>
                <a:spcPct val="150000"/>
              </a:lnSpc>
              <a:buNone/>
            </a:pPr>
            <a:endParaRPr lang="ar-DZ" sz="1600" dirty="0">
              <a:solidFill>
                <a:srgbClr val="FF0000"/>
              </a:solidFill>
              <a:latin typeface="Al-Jazeera-Arabic-Bold" panose="01000500000000020006" pitchFamily="2" charset="-78"/>
              <a:cs typeface="Al-Jazeera-Arabic-Bold" panose="01000500000000020006" pitchFamily="2" charset="-78"/>
            </a:endParaRPr>
          </a:p>
          <a:p>
            <a:pPr marL="18288" indent="0" algn="r" rtl="1">
              <a:lnSpc>
                <a:spcPct val="150000"/>
              </a:lnSpc>
              <a:buNone/>
            </a:pPr>
            <a:endParaRPr lang="ar-DZ" sz="1600" dirty="0">
              <a:solidFill>
                <a:srgbClr val="FF0000"/>
              </a:solidFill>
              <a:latin typeface="Al-Jazeera-Arabic-Bold" panose="01000500000000020006" pitchFamily="2" charset="-78"/>
              <a:cs typeface="Al-Jazeera-Arabic-Bold" panose="01000500000000020006" pitchFamily="2" charset="-78"/>
            </a:endParaRPr>
          </a:p>
          <a:p>
            <a:pPr marL="18288" indent="0" algn="r" rtl="1">
              <a:lnSpc>
                <a:spcPct val="150000"/>
              </a:lnSpc>
              <a:buNone/>
            </a:pPr>
            <a:endParaRPr lang="ar-DZ" sz="1600" dirty="0">
              <a:solidFill>
                <a:srgbClr val="FF0000"/>
              </a:solidFill>
              <a:latin typeface="Al-Jazeera-Arabic-Bold" panose="01000500000000020006" pitchFamily="2" charset="-78"/>
              <a:cs typeface="Al-Jazeera-Arabic-Bold" panose="01000500000000020006" pitchFamily="2" charset="-78"/>
            </a:endParaRPr>
          </a:p>
          <a:p>
            <a:pPr marL="18288" indent="0" algn="r" rtl="1">
              <a:lnSpc>
                <a:spcPct val="150000"/>
              </a:lnSpc>
              <a:buNone/>
            </a:pPr>
            <a:endParaRPr lang="ar-DZ" sz="1600" dirty="0">
              <a:solidFill>
                <a:srgbClr val="FF0000"/>
              </a:solidFill>
              <a:latin typeface="Al-Jazeera-Arabic-Bold" panose="01000500000000020006" pitchFamily="2" charset="-78"/>
              <a:cs typeface="Al-Jazeera-Arabic-Bold" panose="01000500000000020006" pitchFamily="2" charset="-78"/>
            </a:endParaRPr>
          </a:p>
          <a:p>
            <a:pPr marL="18288" indent="0" algn="r" rtl="1">
              <a:lnSpc>
                <a:spcPct val="150000"/>
              </a:lnSpc>
              <a:buNone/>
            </a:pPr>
            <a:r>
              <a:rPr lang="ar-DZ" sz="1600" dirty="0">
                <a:solidFill>
                  <a:srgbClr val="FF0000"/>
                </a:solidFill>
                <a:latin typeface="Al-Jazeera-Arabic-Bold" panose="01000500000000020006" pitchFamily="2" charset="-78"/>
                <a:cs typeface="Al-Jazeera-Arabic-Bold" panose="01000500000000020006" pitchFamily="2" charset="-78"/>
              </a:rPr>
              <a:t>الوثيقة ...... : </a:t>
            </a:r>
            <a:r>
              <a:rPr lang="ar-DZ" sz="1600" dirty="0">
                <a:latin typeface="Al-Jazeera-Arabic-Bold" panose="01000500000000020006" pitchFamily="2" charset="-78"/>
                <a:cs typeface="Al-Jazeera-Arabic-Bold" panose="01000500000000020006" pitchFamily="2" charset="-78"/>
              </a:rPr>
              <a:t>خطر سخونة الأسلاك و وجود حريق وتلف الأجهزة الكهربائية بسبب توصيل عدة أجهزة بمأخذ واحد .</a:t>
            </a:r>
          </a:p>
          <a:p>
            <a:pPr marL="18288" indent="0" algn="r" rtl="1">
              <a:lnSpc>
                <a:spcPct val="150000"/>
              </a:lnSpc>
              <a:buNone/>
            </a:pPr>
            <a:r>
              <a:rPr lang="ar-DZ" sz="1600" dirty="0">
                <a:solidFill>
                  <a:srgbClr val="FF0000"/>
                </a:solidFill>
                <a:latin typeface="Al-Jazeera-Arabic-Bold" panose="01000500000000020006" pitchFamily="2" charset="-78"/>
                <a:cs typeface="Al-Jazeera-Arabic-Bold" panose="01000500000000020006" pitchFamily="2" charset="-78"/>
              </a:rPr>
              <a:t>الوثيقة ...... : </a:t>
            </a:r>
            <a:r>
              <a:rPr lang="ar-DZ" sz="1600" dirty="0">
                <a:latin typeface="Al-Jazeera-Arabic-Bold" panose="01000500000000020006" pitchFamily="2" charset="-78"/>
                <a:cs typeface="Al-Jazeera-Arabic-Bold" panose="01000500000000020006" pitchFamily="2" charset="-78"/>
              </a:rPr>
              <a:t>خطر الصعق و انتقال الكهرباء مع الماء في الأماكن المبللة كالحمام .</a:t>
            </a:r>
          </a:p>
          <a:p>
            <a:pPr marL="18288" indent="0" algn="r" rtl="1">
              <a:lnSpc>
                <a:spcPct val="150000"/>
              </a:lnSpc>
              <a:buNone/>
            </a:pPr>
            <a:r>
              <a:rPr lang="ar-DZ" sz="1600" dirty="0">
                <a:solidFill>
                  <a:srgbClr val="FF0000"/>
                </a:solidFill>
                <a:latin typeface="Al-Jazeera-Arabic-Bold" panose="01000500000000020006" pitchFamily="2" charset="-78"/>
                <a:cs typeface="Al-Jazeera-Arabic-Bold" panose="01000500000000020006" pitchFamily="2" charset="-78"/>
              </a:rPr>
              <a:t>الوثيقة ...... : </a:t>
            </a:r>
            <a:r>
              <a:rPr lang="ar-DZ" sz="1600" dirty="0">
                <a:latin typeface="Al-Jazeera-Arabic-Bold" panose="01000500000000020006" pitchFamily="2" charset="-78"/>
                <a:cs typeface="Al-Jazeera-Arabic-Bold" panose="01000500000000020006" pitchFamily="2" charset="-78"/>
              </a:rPr>
              <a:t>خطر الصعق الكهربائي بسبب المأخذ الكهربائي الغير محمي من الأطفال .</a:t>
            </a:r>
          </a:p>
          <a:p>
            <a:pPr marL="18288" indent="0" algn="r" rtl="1">
              <a:lnSpc>
                <a:spcPct val="150000"/>
              </a:lnSpc>
              <a:buNone/>
            </a:pPr>
            <a:r>
              <a:rPr lang="ar-DZ" sz="1600" dirty="0">
                <a:solidFill>
                  <a:srgbClr val="FF0000"/>
                </a:solidFill>
                <a:latin typeface="Al-Jazeera-Arabic-Bold" panose="01000500000000020006" pitchFamily="2" charset="-78"/>
                <a:cs typeface="Al-Jazeera-Arabic-Bold" panose="01000500000000020006" pitchFamily="2" charset="-78"/>
              </a:rPr>
              <a:t>الوثيقة ...... : </a:t>
            </a:r>
            <a:r>
              <a:rPr lang="ar-DZ" sz="1600" dirty="0">
                <a:latin typeface="Al-Jazeera-Arabic-Bold" panose="01000500000000020006" pitchFamily="2" charset="-78"/>
                <a:cs typeface="Al-Jazeera-Arabic-Bold" panose="01000500000000020006" pitchFamily="2" charset="-78"/>
              </a:rPr>
              <a:t>خطر الصعق الكهربائي للأشخاص بسبب الأسلاك الغير مغلفة .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8A07E862-FEAD-28C2-8A45-CC399DDC8DF0}"/>
              </a:ext>
            </a:extLst>
          </p:cNvPr>
          <p:cNvSpPr/>
          <p:nvPr/>
        </p:nvSpPr>
        <p:spPr>
          <a:xfrm>
            <a:off x="107504" y="44624"/>
            <a:ext cx="8928992" cy="6741368"/>
          </a:xfrm>
          <a:prstGeom prst="roundRect">
            <a:avLst>
              <a:gd name="adj" fmla="val 2936"/>
            </a:avLst>
          </a:prstGeom>
          <a:noFill/>
          <a:ln w="28575"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Titre 2">
            <a:extLst>
              <a:ext uri="{FF2B5EF4-FFF2-40B4-BE49-F238E27FC236}">
                <a16:creationId xmlns:a16="http://schemas.microsoft.com/office/drawing/2014/main" id="{3B2C00AD-00FA-FF41-04FE-D1032F99AB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4421" y="187314"/>
            <a:ext cx="5281426" cy="163487"/>
          </a:xfrm>
        </p:spPr>
        <p:txBody>
          <a:bodyPr>
            <a:noAutofit/>
          </a:bodyPr>
          <a:lstStyle/>
          <a:p>
            <a:pPr algn="r"/>
            <a:r>
              <a:rPr lang="ar-DZ" sz="2400" dirty="0">
                <a:latin typeface="Al-Jazeera-Arabic-Bold" panose="01000500000000020006" pitchFamily="2" charset="-78"/>
                <a:cs typeface="Al-Jazeera-Arabic-Bold" panose="01000500000000020006" pitchFamily="2" charset="-78"/>
              </a:rPr>
              <a:t>لاحظ الصور التالية كذلك :</a:t>
            </a:r>
            <a:endParaRPr lang="fr-FR" sz="2400" dirty="0">
              <a:latin typeface="Al-Jazeera-Arabic-Bold" panose="01000500000000020006" pitchFamily="2" charset="-78"/>
              <a:cs typeface="Al-Jazeera-Arabic-Bold" panose="01000500000000020006" pitchFamily="2" charset="-78"/>
            </a:endParaRPr>
          </a:p>
        </p:txBody>
      </p:sp>
      <p:pic>
        <p:nvPicPr>
          <p:cNvPr id="5" name="Picture 11" descr="C:\Users\pc\Desktop\أخطار الكهرباء\images (9).jpeg">
            <a:extLst>
              <a:ext uri="{FF2B5EF4-FFF2-40B4-BE49-F238E27FC236}">
                <a16:creationId xmlns:a16="http://schemas.microsoft.com/office/drawing/2014/main" id="{4CBD1E5F-19FA-8F0A-5BBB-2724615FCE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8867" y="479686"/>
            <a:ext cx="1881359" cy="119185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4" descr="C:\Users\pc\Desktop\أخطار الكهرباء\images (10).jpeg">
            <a:extLst>
              <a:ext uri="{FF2B5EF4-FFF2-40B4-BE49-F238E27FC236}">
                <a16:creationId xmlns:a16="http://schemas.microsoft.com/office/drawing/2014/main" id="{351A5C75-8695-CF3D-F4CB-D3A2F941E1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9389" y="2070380"/>
            <a:ext cx="2202550" cy="131921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ZoneTexte 16">
            <a:extLst>
              <a:ext uri="{FF2B5EF4-FFF2-40B4-BE49-F238E27FC236}">
                <a16:creationId xmlns:a16="http://schemas.microsoft.com/office/drawing/2014/main" id="{6F20FA1D-AA18-163D-DFF9-E0ACF7C8DB97}"/>
              </a:ext>
            </a:extLst>
          </p:cNvPr>
          <p:cNvSpPr txBox="1"/>
          <p:nvPr/>
        </p:nvSpPr>
        <p:spPr>
          <a:xfrm>
            <a:off x="6110916" y="3389595"/>
            <a:ext cx="11594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DZ" b="1" dirty="0">
                <a:latin typeface="Al-Jazeera-Arabic-Bold" panose="01000500000000020006" pitchFamily="2" charset="-78"/>
                <a:cs typeface="Al-Jazeera-Arabic-Bold" panose="01000500000000020006" pitchFamily="2" charset="-78"/>
              </a:rPr>
              <a:t>الوثيقة 3</a:t>
            </a:r>
            <a:endParaRPr lang="fr-FR" sz="1200" b="1" dirty="0">
              <a:latin typeface="Al-Jazeera-Arabic-Bold" panose="01000500000000020006" pitchFamily="2" charset="-78"/>
              <a:cs typeface="Al-Jazeera-Arabic-Bold" panose="01000500000000020006" pitchFamily="2" charset="-78"/>
            </a:endParaRPr>
          </a:p>
        </p:txBody>
      </p:sp>
      <p:sp>
        <p:nvSpPr>
          <p:cNvPr id="8" name="ZoneTexte 17">
            <a:extLst>
              <a:ext uri="{FF2B5EF4-FFF2-40B4-BE49-F238E27FC236}">
                <a16:creationId xmlns:a16="http://schemas.microsoft.com/office/drawing/2014/main" id="{B03654CA-9E4F-5922-9947-C1BE8229A085}"/>
              </a:ext>
            </a:extLst>
          </p:cNvPr>
          <p:cNvSpPr txBox="1"/>
          <p:nvPr/>
        </p:nvSpPr>
        <p:spPr>
          <a:xfrm>
            <a:off x="1949336" y="3429000"/>
            <a:ext cx="11594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DZ" b="1" dirty="0">
                <a:latin typeface="Al-Jazeera-Arabic-Bold" panose="01000500000000020006" pitchFamily="2" charset="-78"/>
                <a:cs typeface="Al-Jazeera-Arabic-Bold" panose="01000500000000020006" pitchFamily="2" charset="-78"/>
              </a:rPr>
              <a:t>الوثيقة 4</a:t>
            </a:r>
            <a:endParaRPr lang="fr-FR" sz="1200" b="1" dirty="0">
              <a:latin typeface="Al-Jazeera-Arabic-Bold" panose="01000500000000020006" pitchFamily="2" charset="-78"/>
              <a:cs typeface="Al-Jazeera-Arabic-Bold" panose="01000500000000020006" pitchFamily="2" charset="-78"/>
            </a:endParaRPr>
          </a:p>
        </p:txBody>
      </p:sp>
      <p:sp>
        <p:nvSpPr>
          <p:cNvPr id="9" name="ZoneTexte 18">
            <a:extLst>
              <a:ext uri="{FF2B5EF4-FFF2-40B4-BE49-F238E27FC236}">
                <a16:creationId xmlns:a16="http://schemas.microsoft.com/office/drawing/2014/main" id="{E6756979-E208-ADFD-AA40-87FB65936B30}"/>
              </a:ext>
            </a:extLst>
          </p:cNvPr>
          <p:cNvSpPr txBox="1"/>
          <p:nvPr/>
        </p:nvSpPr>
        <p:spPr>
          <a:xfrm>
            <a:off x="1908658" y="1761850"/>
            <a:ext cx="11594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DZ" b="1" dirty="0">
                <a:latin typeface="Al-Jazeera-Arabic-Bold" panose="01000500000000020006" pitchFamily="2" charset="-78"/>
                <a:cs typeface="Al-Jazeera-Arabic-Bold" panose="01000500000000020006" pitchFamily="2" charset="-78"/>
              </a:rPr>
              <a:t>الوثيقة 2</a:t>
            </a:r>
            <a:endParaRPr lang="fr-FR" sz="1200" b="1" dirty="0">
              <a:latin typeface="Al-Jazeera-Arabic-Bold" panose="01000500000000020006" pitchFamily="2" charset="-78"/>
              <a:cs typeface="Al-Jazeera-Arabic-Bold" panose="01000500000000020006" pitchFamily="2" charset="-78"/>
            </a:endParaRPr>
          </a:p>
        </p:txBody>
      </p:sp>
      <p:sp>
        <p:nvSpPr>
          <p:cNvPr id="10" name="ZoneTexte 19">
            <a:extLst>
              <a:ext uri="{FF2B5EF4-FFF2-40B4-BE49-F238E27FC236}">
                <a16:creationId xmlns:a16="http://schemas.microsoft.com/office/drawing/2014/main" id="{970217E9-2E93-B7DC-4CCF-7BDA9B51CC4B}"/>
              </a:ext>
            </a:extLst>
          </p:cNvPr>
          <p:cNvSpPr txBox="1"/>
          <p:nvPr/>
        </p:nvSpPr>
        <p:spPr>
          <a:xfrm>
            <a:off x="6110917" y="1693851"/>
            <a:ext cx="11594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DZ" b="1" dirty="0">
                <a:latin typeface="Al-Jazeera-Arabic-Bold" panose="01000500000000020006" pitchFamily="2" charset="-78"/>
                <a:cs typeface="Al-Jazeera-Arabic-Bold" panose="01000500000000020006" pitchFamily="2" charset="-78"/>
              </a:rPr>
              <a:t>الوثيقة 1</a:t>
            </a:r>
            <a:endParaRPr lang="fr-FR" sz="1200" b="1" dirty="0">
              <a:latin typeface="Al-Jazeera-Arabic-Bold" panose="01000500000000020006" pitchFamily="2" charset="-78"/>
              <a:cs typeface="Al-Jazeera-Arabic-Bold" panose="01000500000000020006" pitchFamily="2" charset="-78"/>
            </a:endParaRPr>
          </a:p>
        </p:txBody>
      </p:sp>
      <p:sp>
        <p:nvSpPr>
          <p:cNvPr id="11" name="ZoneTexte 5">
            <a:extLst>
              <a:ext uri="{FF2B5EF4-FFF2-40B4-BE49-F238E27FC236}">
                <a16:creationId xmlns:a16="http://schemas.microsoft.com/office/drawing/2014/main" id="{EE2212F4-9FE7-2676-E12C-1FD6D2485BD4}"/>
              </a:ext>
            </a:extLst>
          </p:cNvPr>
          <p:cNvSpPr txBox="1"/>
          <p:nvPr/>
        </p:nvSpPr>
        <p:spPr>
          <a:xfrm>
            <a:off x="971600" y="3830936"/>
            <a:ext cx="6880282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r"/>
            <a:r>
              <a:rPr lang="ar-DZ" sz="2400" dirty="0">
                <a:solidFill>
                  <a:srgbClr val="FF0000"/>
                </a:solidFill>
                <a:latin typeface="Al-Jazeera-Arabic-Bold" panose="01000500000000020006" pitchFamily="2" charset="-78"/>
                <a:cs typeface="Al-Jazeera-Arabic-Bold" panose="01000500000000020006" pitchFamily="2" charset="-78"/>
              </a:rPr>
              <a:t>المطلوب : </a:t>
            </a:r>
            <a:r>
              <a:rPr lang="ar-DZ" sz="2400" dirty="0">
                <a:latin typeface="Al-Jazeera-Arabic-Bold" panose="01000500000000020006" pitchFamily="2" charset="-78"/>
                <a:cs typeface="Al-Jazeera-Arabic-Bold" panose="01000500000000020006" pitchFamily="2" charset="-78"/>
              </a:rPr>
              <a:t>قم بربط كل وثيقة بالتعبير المناسب؟</a:t>
            </a:r>
            <a:endParaRPr lang="fr-FR" sz="2400" dirty="0">
              <a:latin typeface="Al-Jazeera-Arabic-Bold" panose="01000500000000020006" pitchFamily="2" charset="-78"/>
              <a:cs typeface="Al-Jazeera-Arabic-Bold" panose="01000500000000020006" pitchFamily="2" charset="-78"/>
            </a:endParaRPr>
          </a:p>
        </p:txBody>
      </p:sp>
      <p:pic>
        <p:nvPicPr>
          <p:cNvPr id="12" name="Picture 16">
            <a:extLst>
              <a:ext uri="{FF2B5EF4-FFF2-40B4-BE49-F238E27FC236}">
                <a16:creationId xmlns:a16="http://schemas.microsoft.com/office/drawing/2014/main" id="{DAB7C26A-4FBF-3391-7191-963BF0EFB4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4372" y="512423"/>
            <a:ext cx="1970762" cy="122265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17">
            <a:extLst>
              <a:ext uri="{FF2B5EF4-FFF2-40B4-BE49-F238E27FC236}">
                <a16:creationId xmlns:a16="http://schemas.microsoft.com/office/drawing/2014/main" id="{E43B37BE-03F0-9C7E-8006-74B974D886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4798" y="2101750"/>
            <a:ext cx="1989909" cy="135349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5170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10" grpId="0"/>
      <p:bldP spid="11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513</TotalTime>
  <Words>233</Words>
  <Application>Microsoft Office PowerPoint</Application>
  <PresentationFormat>On-screen Show (4:3)</PresentationFormat>
  <Paragraphs>52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Al-Jazeera-Arabic-Bold</vt:lpstr>
      <vt:lpstr>Arial</vt:lpstr>
      <vt:lpstr>Calibri</vt:lpstr>
      <vt:lpstr>Sakkal Majalla</vt:lpstr>
      <vt:lpstr>Thème Office</vt:lpstr>
      <vt:lpstr>لاحظ الصور التالية: </vt:lpstr>
      <vt:lpstr>PowerPoint Presentation</vt:lpstr>
      <vt:lpstr>لاحظ الصور التالية كذلك : </vt:lpstr>
      <vt:lpstr>لاحظ الصور التالية كذلك : </vt:lpstr>
      <vt:lpstr>PowerPoint Presentation</vt:lpstr>
      <vt:lpstr>PowerPoint Presentation</vt:lpstr>
      <vt:lpstr>لاحظ الصور التالية كذلك :</vt:lpstr>
      <vt:lpstr>لاحظ الصور التالية كذلك 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أخطار الكهرباء</dc:title>
  <dc:creator>pc</dc:creator>
  <cp:lastModifiedBy>hbouzourdaz</cp:lastModifiedBy>
  <cp:revision>49</cp:revision>
  <cp:lastPrinted>2023-09-23T18:23:53Z</cp:lastPrinted>
  <dcterms:created xsi:type="dcterms:W3CDTF">2023-09-20T21:20:49Z</dcterms:created>
  <dcterms:modified xsi:type="dcterms:W3CDTF">2023-09-28T17:23:09Z</dcterms:modified>
</cp:coreProperties>
</file>